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4" r:id="rId4"/>
    <p:sldId id="258" r:id="rId5"/>
    <p:sldId id="259" r:id="rId6"/>
    <p:sldId id="260" r:id="rId7"/>
    <p:sldId id="269" r:id="rId8"/>
    <p:sldId id="263" r:id="rId9"/>
    <p:sldId id="272" r:id="rId10"/>
    <p:sldId id="264" r:id="rId11"/>
    <p:sldId id="270" r:id="rId12"/>
    <p:sldId id="271" r:id="rId13"/>
    <p:sldId id="265" r:id="rId14"/>
    <p:sldId id="273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7" r:id="rId36"/>
    <p:sldId id="310" r:id="rId37"/>
    <p:sldId id="311" r:id="rId38"/>
    <p:sldId id="312" r:id="rId39"/>
    <p:sldId id="313" r:id="rId40"/>
    <p:sldId id="266" r:id="rId41"/>
    <p:sldId id="316" r:id="rId42"/>
    <p:sldId id="317" r:id="rId43"/>
    <p:sldId id="319" r:id="rId44"/>
    <p:sldId id="318" r:id="rId45"/>
    <p:sldId id="320" r:id="rId46"/>
    <p:sldId id="321" r:id="rId47"/>
    <p:sldId id="322" r:id="rId48"/>
    <p:sldId id="323" r:id="rId49"/>
    <p:sldId id="324" r:id="rId50"/>
    <p:sldId id="325" r:id="rId51"/>
    <p:sldId id="262" r:id="rId52"/>
    <p:sldId id="28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172" autoAdjust="0"/>
  </p:normalViewPr>
  <p:slideViewPr>
    <p:cSldViewPr snapToGrid="0">
      <p:cViewPr>
        <p:scale>
          <a:sx n="100" d="100"/>
          <a:sy n="100" d="100"/>
        </p:scale>
        <p:origin x="1164" y="1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565E-3E82-45D4-978C-C941DC81DB38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8EAC-D882-4987-8432-37798150C6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3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 - Identifiants des offres :</a:t>
            </a:r>
          </a:p>
          <a:p>
            <a:r>
              <a:rPr lang="fr-FR"/>
              <a:t>    - "France Travail" : id sur 7 caractères alphanumériques</a:t>
            </a:r>
          </a:p>
          <a:p>
            <a:r>
              <a:rPr lang="fr-FR"/>
              <a:t>    - "Adzuna" : sur 10 digits</a:t>
            </a:r>
          </a:p>
          <a:p>
            <a:r>
              <a:rPr lang="fr-FR"/>
              <a:t>    - "The Muse" : 7 ou 8 digits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31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Attributs issues des transformations côté Python (lib geopy).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824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Attribut issue d’une transformation côté SQL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64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C5D6-2022-8BB7-C854-C86C0759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F5D130-A85C-D4F9-3710-2399BD53C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D4248B-D3AF-516F-02AF-8357FFAB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41DD9-392F-2ECD-DB60-DAA6C13E0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Schéma en flocon de neige avec :</a:t>
            </a:r>
          </a:p>
          <a:p>
            <a:pPr marL="171450" indent="-171450">
              <a:buFontTx/>
              <a:buChar char="-"/>
            </a:pPr>
            <a:r>
              <a:rPr lang="fr-FR"/>
              <a:t>La table de fait en vert</a:t>
            </a:r>
          </a:p>
          <a:p>
            <a:pPr marL="171450" indent="-171450">
              <a:buFontTx/>
              <a:buChar char="-"/>
            </a:pPr>
            <a:r>
              <a:rPr lang="fr-FR"/>
              <a:t>Les tables de liaison en gris</a:t>
            </a:r>
          </a:p>
          <a:p>
            <a:pPr marL="171450" indent="-171450">
              <a:buFontTx/>
              <a:buChar char="-"/>
            </a:pPr>
            <a:r>
              <a:rPr lang="fr-FR"/>
              <a:t>Les tables de dimension en vert</a:t>
            </a:r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Attributs en vert : attributs issus des transformations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0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Environnement dockerisé déployé avec `docker compose`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92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Extraction : mapped tasks =&gt; exécutent + 60 tâches (dont 16 en //)</a:t>
            </a:r>
          </a:p>
          <a:p>
            <a:r>
              <a:rPr lang="fr-FR"/>
              <a:t>Pipeline ETL : écrit dans la base Postgres pour la 1</a:t>
            </a:r>
            <a:r>
              <a:rPr lang="fr-FR" baseline="30000"/>
              <a:t>e</a:t>
            </a:r>
            <a:r>
              <a:rPr lang="fr-FR"/>
              <a:t> exécution, la met à jour si exécution suivante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9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7FB-FCE9-BB1B-1091-386703A7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58B14-2C24-ACE3-0216-48E6BFE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C4D763-DB26-FAC7-B103-BF32B462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5F59-09C9-B720-A82D-625D9DA5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1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17 endpoints développés répartis sous 3 tags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3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Principalement des endpoints GET.</a:t>
            </a:r>
          </a:p>
          <a:p>
            <a:endParaRPr lang="fr-FR"/>
          </a:p>
          <a:p>
            <a:r>
              <a:rPr lang="fr-FR"/>
              <a:t>- Tag 1 :</a:t>
            </a:r>
          </a:p>
          <a:p>
            <a:r>
              <a:rPr lang="fr-FR"/>
              <a:t>  - afficher attributs d’une ou plusieurs offres, en ajouter une, en supprimer une</a:t>
            </a:r>
          </a:p>
          <a:p>
            <a:endParaRPr lang="fr-FR"/>
          </a:p>
          <a:p>
            <a:r>
              <a:rPr lang="fr-FR"/>
              <a:t>- Tag 2 :</a:t>
            </a:r>
          </a:p>
          <a:p>
            <a:r>
              <a:rPr lang="fr-FR"/>
              <a:t>  - afficher des stats sur le nb total, sur les régions/départements/villes qui recrutent le plus</a:t>
            </a:r>
          </a:p>
          <a:p>
            <a:r>
              <a:rPr lang="fr-FR"/>
              <a:t>  - afficher les compétences, les expériences et les qualités professionnelles les plus demandées par les recruteurs</a:t>
            </a:r>
          </a:p>
          <a:p>
            <a:endParaRPr lang="fr-FR"/>
          </a:p>
          <a:p>
            <a:r>
              <a:rPr lang="fr-FR"/>
              <a:t>- Tag 3 :</a:t>
            </a:r>
          </a:p>
          <a:p>
            <a:r>
              <a:rPr lang="fr-FR"/>
              <a:t>  - donne la correspondance entre … (écrit), par exemple le premier endpoint donne le matching entre le nom d’une région et son code</a:t>
            </a:r>
          </a:p>
          <a:p>
            <a:r>
              <a:rPr lang="fr-FR"/>
              <a:t>  - code de localisation serviront à filtrer pour certains endpoints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06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avoir les dernières données sous Power BI, il suffit d’avoir le projet et de cliquer sur « Refresh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1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AE7F3-F0FF-7C10-C3BD-7A15FCDF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637929-E52F-2CDF-40A2-803F77C5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2C0A9-4A6D-82DC-8BA1-F6F8456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A44C1-43B8-028D-97A2-8320D9EB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57D9-6F71-90DA-A3B2-2B93086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A1F48-1982-76B3-9D7F-4DB7148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8D74D1-E92E-4B10-1046-F6866563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E8DFE-689B-6D35-959D-E6A23842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B13CE2-F1C7-5195-C6DC-77B5D1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86281-2F02-15D6-0441-74F8BA5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2E3C71-3E0A-BBB8-AE1D-C603564AA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C3F234-6A48-62CA-97FC-9DD7091A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63FA45-79DD-0620-6BDD-5852B25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8BD2A-E5DC-491E-DF26-0470B4EF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E26C1-62BD-2F2B-61FC-46D4B258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2E709-F001-2DA7-9493-046941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C02CB-B7FE-ED4F-AF46-BC0DEAD4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E8BD37-86C1-B10B-FF88-DE5A27C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0BB8D-D7A7-6844-49B3-7403F78B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54F09-FCCA-C714-8221-7A981C18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D1C1D-A52D-C5A1-B931-EBD0037B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100F22-E16A-44CF-6489-93F7C82F4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3EE47-FC75-00D9-FB2D-D3D1597D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28549-B542-C9B0-8428-4240D6D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43CB-93AD-00BA-904B-5D422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3A885-018D-B19A-16BC-A11384DD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E33D7-4E3C-91B7-2A3C-BC3E8A4E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1F8E2-69D3-693F-AEAD-31C74717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B70310-FC20-2178-76EC-421D87FE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43BC7D-09F6-0708-B12F-C71D868F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E43F16-F7C6-9C72-D3BA-EA19A2B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CF35-5018-5967-DD5D-FC47A022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107AC-BF25-1F03-DA47-1D88DF00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937C3-14ED-240A-AEDE-13384F566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1A5FE5-8B61-9973-C55A-B1A881FD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283E4-5C75-BA75-DD04-91FB03BD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77D08B-F75E-2FA5-09F4-08AF14B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7B0325-80E8-1F93-064B-7D730C1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9D3A34-3DE1-9214-8BB9-21CCA483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807D4-36E7-4314-A1AF-23F8640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7BEBAD-DDC0-2C83-63DE-2B16309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F2F998-88DF-567D-B0D9-2587A6A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C7CC-52CE-7A41-5BF2-6A50C79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E6DCF7-BC19-0028-7C19-CD289EAC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ED5FD1-B16D-45C1-64CA-5CEA060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3E486-1C76-70CA-9470-25D8775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270C5-391E-D0A1-CDE6-8DE3D70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FBD1D-901A-0828-4446-FBB93AB9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72C534-F4A5-F70B-5BEE-76C54CEBC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9D58B-9E9A-23A7-8C71-EF896AAB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8AEB62-F157-B2B1-D408-35446507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78D2F0-16A9-1B6E-D0A8-942DD05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8BC08-E1FE-B30C-EE21-3EB3E6A8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145DC1-FC58-3DE7-4E6D-9ADBC64F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D9195-109F-B898-52FF-A110FA18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66700D-913C-F516-BFED-BD3ED2FC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FC39-4DF9-EAB4-4C6E-A66CA616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E886D-9D16-66EC-DC0C-95C6CB55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7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C3C9E-6063-E4A2-BD61-64F5978D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6A6B6-8852-6099-8662-C3A59C48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FB155-0DB4-B23B-655C-1096C47B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AAB1-0FAC-4415-8E27-5F892221FAE5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F98E6-DD83-0FF5-28F4-6D8B81B5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3C758-69AA-727D-7D57-594CAD7B8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9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rafana.com/grafana/dashboard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FF2A2-A976-2EC6-C2DB-048F09CD4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1100"/>
            <a:ext cx="9144000" cy="3086100"/>
          </a:xfrm>
        </p:spPr>
        <p:txBody>
          <a:bodyPr anchor="ctr">
            <a:normAutofit fontScale="90000"/>
          </a:bodyPr>
          <a:lstStyle/>
          <a:p>
            <a:r>
              <a:rPr lang="fr-FR" b="1" dirty="0"/>
              <a:t>Projet</a:t>
            </a:r>
            <a:r>
              <a:rPr lang="fr-FR" b="1"/>
              <a:t>	Data Engineer</a:t>
            </a:r>
            <a:br>
              <a:rPr lang="fr-FR" b="1"/>
            </a:br>
            <a:br>
              <a:rPr lang="fr-FR" b="1" dirty="0"/>
            </a:br>
            <a:r>
              <a:rPr lang="fr-FR" b="1"/>
              <a:t>« Etude de marché (de la data)</a:t>
            </a:r>
            <a:br>
              <a:rPr lang="fr-FR" b="1"/>
            </a:br>
            <a:r>
              <a:rPr lang="fr-FR" b="1"/>
              <a:t>en France </a:t>
            </a:r>
            <a:r>
              <a:rPr lang="fr-FR" b="1" dirty="0"/>
              <a:t>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7817E8-2D31-BA50-5707-272841E1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0640" y="5867400"/>
            <a:ext cx="2834640" cy="594360"/>
          </a:xfrm>
        </p:spPr>
        <p:txBody>
          <a:bodyPr anchor="ctr"/>
          <a:lstStyle/>
          <a:p>
            <a:r>
              <a:rPr lang="fr-FR" dirty="0"/>
              <a:t>HOANG Minh-Ha</a:t>
            </a:r>
          </a:p>
        </p:txBody>
      </p:sp>
    </p:spTree>
    <p:extLst>
      <p:ext uri="{BB962C8B-B14F-4D97-AF65-F5344CB8AC3E}">
        <p14:creationId xmlns:p14="http://schemas.microsoft.com/office/powerpoint/2010/main" val="161750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ED3A-0E3B-8828-D13C-72D50B8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DE2267-364E-7DEA-B94E-897A1E2058B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CF5849-C05C-A690-796E-AE91F315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ED04E9-5F35-4F5C-AE9D-97302EC7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881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DA4F-C771-37BB-5B3C-AE36E1AF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7B63D7-E38F-EF6F-6789-528BA19B87F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029E62-9489-E252-E2FC-4F7E98FE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43" y="819400"/>
            <a:ext cx="6197919" cy="5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01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99DD-F250-EC6D-1BD5-CF36DD2E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678697-25EB-FBC1-027F-AB63961DED4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37E99E-2451-7F9F-2126-9E10FFBE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1"/>
          <a:stretch>
            <a:fillRect/>
          </a:stretch>
        </p:blipFill>
        <p:spPr>
          <a:xfrm>
            <a:off x="3043654" y="5358778"/>
            <a:ext cx="5309141" cy="1370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BF49B2-DF51-AED2-FB97-5E1D6911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4"/>
          <a:stretch>
            <a:fillRect/>
          </a:stretch>
        </p:blipFill>
        <p:spPr>
          <a:xfrm>
            <a:off x="1773630" y="845165"/>
            <a:ext cx="6535554" cy="17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240C18-FF90-F2CA-EB8B-E1F75723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>
            <a:fillRect/>
          </a:stretch>
        </p:blipFill>
        <p:spPr>
          <a:xfrm>
            <a:off x="5896806" y="1898362"/>
            <a:ext cx="5573027" cy="3290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5064C6-FEEA-4322-3387-0BD8FDB9E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594" y="5514613"/>
            <a:ext cx="1622409" cy="119692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8764D41-B190-17C9-C89D-99B0BBFCE10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312568" y="5737058"/>
            <a:ext cx="2550026" cy="3760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B6B7E105-2D95-B93F-A2A9-170A63C0898F}"/>
              </a:ext>
            </a:extLst>
          </p:cNvPr>
          <p:cNvSpPr txBox="1"/>
          <p:nvPr/>
        </p:nvSpPr>
        <p:spPr>
          <a:xfrm>
            <a:off x="126799" y="2959193"/>
            <a:ext cx="3071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/>
              <a:t>Pour certains endpoints, filtrage possible par :</a:t>
            </a:r>
          </a:p>
          <a:p>
            <a:pPr marL="171450" indent="-171450">
              <a:buFontTx/>
              <a:buChar char="-"/>
            </a:pPr>
            <a:r>
              <a:rPr lang="fr-FR" sz="1200"/>
              <a:t>metier_data, </a:t>
            </a:r>
          </a:p>
          <a:p>
            <a:pPr marL="171450" indent="-171450">
              <a:buFontTx/>
              <a:buChar char="-"/>
            </a:pPr>
            <a:r>
              <a:rPr lang="fr-FR" sz="1200"/>
              <a:t>offres disponibles</a:t>
            </a:r>
          </a:p>
          <a:p>
            <a:pPr marL="171450" indent="-171450">
              <a:buFontTx/>
              <a:buChar char="-"/>
            </a:pPr>
            <a:r>
              <a:rPr lang="fr-FR" sz="1200"/>
              <a:t>codes région/département/postal/insee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B04A86-5F6F-005C-B71E-994914147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73" y="3943363"/>
            <a:ext cx="1929967" cy="26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2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0972-217B-375E-33FB-8DE5BC76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CE548-7E78-EFE5-B719-CD5DEC442C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80D38F-C503-90B0-D102-A14526AF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3C3A1B-0183-786A-8C5C-3F3A2657B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9F567A-7B8B-9CD2-A232-EBF46771D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34" y="4569177"/>
            <a:ext cx="6969449" cy="1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086-CE4A-80AE-37D7-74F5172B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4C5B8F6-5854-A1B9-AE6E-B58D5AD0E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5D9E0-136E-C24D-FC1C-A1EBFDF9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D95374-8D4B-B9A9-3295-BB3965497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9D582-E780-0843-6B94-A595C19F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6BD609-79FE-3119-BA57-F1D088A0F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446C5-3C8A-C152-D142-4D992D70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7B4415-655D-FFF4-9F09-14B484AD8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02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C81A-A22F-9D9F-F44E-B203C5CA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0A4AB9-1E8A-A43F-CE96-62C118A3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2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5969-A533-49CB-44FB-F2291B7C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6668ED-91D5-293E-9DBA-7BE42D57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6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B61-0137-3580-827A-64721384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663A2060-8BCC-0381-2262-BC0A7184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0"/>
            <a:ext cx="10658698" cy="53722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dirty="0"/>
              <a:t>Objectif : étude de marché en France Métropolitaine </a:t>
            </a:r>
            <a:r>
              <a:rPr lang="fr-FR" i="1" dirty="0"/>
              <a:t>(notamment pour les métiers DE-DA-DS)</a:t>
            </a:r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Source (unique) : API France Travail </a:t>
            </a:r>
            <a:r>
              <a:rPr lang="fr-FR" sz="1800" dirty="0"/>
              <a:t>(+ data </a:t>
            </a:r>
            <a:r>
              <a:rPr lang="fr-FR" sz="1800" dirty="0" err="1"/>
              <a:t>gouv</a:t>
            </a:r>
            <a:r>
              <a:rPr lang="fr-FR" sz="1800" dirty="0"/>
              <a:t> &amp; </a:t>
            </a:r>
            <a:r>
              <a:rPr lang="fr-FR" sz="1800" dirty="0" err="1"/>
              <a:t>insee</a:t>
            </a:r>
            <a:r>
              <a:rPr lang="fr-FR" sz="1800" dirty="0"/>
              <a:t> pour les données de </a:t>
            </a:r>
            <a:r>
              <a:rPr lang="fr-FR" sz="1800"/>
              <a:t>localisation)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Énormément d’attributs (~60), encore plus avec transformations :</a:t>
            </a:r>
          </a:p>
          <a:p>
            <a:pPr marL="1257300" lvl="2" indent="-342900" algn="l">
              <a:buFontTx/>
              <a:buChar char="-"/>
            </a:pPr>
            <a:r>
              <a:rPr lang="fr-FR" sz="2400"/>
              <a:t>avant chargement données en base (Python, lib geopy…)</a:t>
            </a:r>
          </a:p>
          <a:p>
            <a:pPr marL="1257300" lvl="2" indent="-342900" algn="l">
              <a:buFontTx/>
              <a:buChar char="-"/>
            </a:pPr>
            <a:r>
              <a:rPr lang="fr-FR" sz="2400"/>
              <a:t>après chargement données en base (SQL)</a:t>
            </a:r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sz="2400"/>
              <a:t>Note :</a:t>
            </a:r>
          </a:p>
          <a:p>
            <a:pPr marL="1257300" lvl="2" indent="-342900" algn="l">
              <a:buFontTx/>
              <a:buChar char="-"/>
            </a:pPr>
            <a:r>
              <a:rPr lang="fr-FR" sz="2200"/>
              <a:t>Si </a:t>
            </a:r>
            <a:r>
              <a:rPr lang="fr-FR" sz="2200" dirty="0"/>
              <a:t>autres sources, détection des doublons d’offres </a:t>
            </a:r>
            <a:r>
              <a:rPr lang="fr-FR" sz="2200"/>
              <a:t>d’emploi impossible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identifiants des offres différents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urls différents</a:t>
            </a:r>
          </a:p>
          <a:p>
            <a:pPr lvl="3" algn="l"/>
            <a:r>
              <a:rPr lang="fr-FR" sz="2000"/>
              <a:t>        </a:t>
            </a:r>
            <a:r>
              <a:rPr lang="fr-FR" sz="2000">
                <a:sym typeface="Wingdings" panose="05000000000000000000" pitchFamily="2" charset="2"/>
              </a:rPr>
              <a:t></a:t>
            </a:r>
            <a:r>
              <a:rPr lang="fr-FR" sz="2000"/>
              <a:t> donc merge des offres impossible</a:t>
            </a:r>
            <a:endParaRPr lang="fr-FR" sz="20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5ABEB3-1D2E-21D3-462F-81A4DFAFA99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1028" name="Picture 4" descr="data.gouv.fr : plus de 600 000 ...">
            <a:extLst>
              <a:ext uri="{FF2B5EF4-FFF2-40B4-BE49-F238E27FC236}">
                <a16:creationId xmlns:a16="http://schemas.microsoft.com/office/drawing/2014/main" id="{8C196E8A-468D-D436-E4C6-81F4C41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76" y="3127729"/>
            <a:ext cx="416724" cy="2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D903791-CA75-5035-A2CE-881611CF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1883" y="2259131"/>
            <a:ext cx="1542457" cy="572082"/>
          </a:xfrm>
          <a:prstGeom prst="rect">
            <a:avLst/>
          </a:prstGeom>
        </p:spPr>
      </p:pic>
      <p:pic>
        <p:nvPicPr>
          <p:cNvPr id="1034" name="Picture 10" descr="Institut national de la statistique et des études économiques ...">
            <a:extLst>
              <a:ext uri="{FF2B5EF4-FFF2-40B4-BE49-F238E27FC236}">
                <a16:creationId xmlns:a16="http://schemas.microsoft.com/office/drawing/2014/main" id="{27F7CD33-564F-B598-493E-3B8ADBC7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820" y="3140429"/>
            <a:ext cx="249093" cy="2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D323-05B4-5FC0-10DD-84F4C9A3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FE0B69-3E0C-64AA-AEB5-BC6808CA2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5E187-F8C1-DD87-F11D-97E4866D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CDB3751-F75A-D1F6-96B3-4A3CD91B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0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CB28D-83F2-5227-D1D7-86EB351A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002C37-21F1-A817-4A15-E5F13DAF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F09-7CAA-4D1F-9385-EF7895E3B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3EDBB4-AF57-4C0C-1C21-82D1E45E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85784-2096-CEEB-5E44-1A06F142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E87272-EA72-65BA-71C9-2B54AE02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8AC0-FE61-B77F-E582-4A983FDC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46B44A-BA30-4D6C-6539-F591B21D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04BB-8076-560E-AF20-27C11182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8770D4-D3A1-3B90-1F96-5634CF1A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6545-C6AF-8650-CD06-DCBBE58A2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C0D48E-0718-F403-9A6E-7213FFC8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06B9-D395-5129-C767-6E3C70FE0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87AF4D-ACC1-9A7D-5B55-25C795CA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5B238-5999-88CA-2F2A-7DDF0001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43384E-C3EA-89CA-83BB-3A017FB3C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0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ED5A-8794-9E69-0DF3-06E06D7A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29D582E-0875-6162-D49E-FABD2A2366E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DE090-BCD8-D0C1-A10A-5172F053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89" y="0"/>
            <a:ext cx="7291511" cy="6858000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626F2B31-1EC7-8949-D17F-FABE5A3E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0"/>
            <a:ext cx="3804939" cy="53722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sz="2000"/>
              <a:t>Document json pour une offre d’emploi :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1652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DAE6-F23D-30F1-3DA7-0F8219CC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1307666-3C70-47E1-C342-36E9B88F6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EA09-E065-EBBF-295F-5E3C288F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48F127-56E7-4870-9E90-F8EE2E8C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3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E275-B842-B814-F3DA-3414E2FD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5FCD6D-1A88-25E5-F1E2-ECE75FED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5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E774-5DD0-7815-FD65-4095179D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C97720-6C15-4975-7FFF-D4E88D04F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2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53F3D-64CD-A028-99C0-3551133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2D75BB-3E0D-3432-B5AE-062A379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0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D9DB-F3A1-0E2E-4B5B-5A440CBE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5A6073-99E5-3A8D-EFAA-480A5105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43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A654-4907-3E45-FE55-EA22ED54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C42FE3-BA66-5584-8F85-C98F0493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B87F-BE09-C907-AF7F-4D208B42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FF936F-A1E9-81C5-6A48-8363018D7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8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B1001-8C02-A9B3-44C9-9726E307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7C5FD-8BC7-8301-0552-7974CEC6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4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27F3-9398-DEB7-BE90-09C157BA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6CBF44-AA4F-A110-3CB3-0BB288E28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BE91-EEDB-6DDA-44E6-FEF4500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97899-8545-3A3B-381D-B0E5F72A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3" y="121726"/>
            <a:ext cx="11262360" cy="697674"/>
          </a:xfrm>
        </p:spPr>
        <p:txBody>
          <a:bodyPr anchor="ctr">
            <a:normAutofit/>
          </a:bodyPr>
          <a:lstStyle/>
          <a:p>
            <a:pPr algn="l"/>
            <a:r>
              <a:rPr lang="fr-FR" sz="3600" b="1" u="sng" dirty="0"/>
              <a:t>2. Diagramme </a:t>
            </a:r>
            <a:r>
              <a:rPr lang="fr-FR" sz="3600" b="1" u="sng" dirty="0" err="1"/>
              <a:t>UML</a:t>
            </a:r>
            <a:endParaRPr lang="fr-FR" sz="3600" b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5FBDB0-33CA-8C70-376B-9CDC793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909466"/>
            <a:ext cx="10715625" cy="580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2396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7F00-8EE5-9A1B-8236-3E254B93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360B4F-0BEB-AB18-F2B7-5C076195B62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31E60D-3FB5-2C5D-D59D-D2FDC216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A5B52-C223-6097-DE9B-40455C8E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416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4F00-652C-0492-35E6-D6FB363F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3C8B1E-2D72-CCD6-4936-82849930C11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1EA5060-C7F7-E7D9-1142-61D43116B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36006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Dashboards téléchargés sur </a:t>
            </a:r>
            <a:r>
              <a:rPr lang="fr-FR">
                <a:hlinkClick r:id="rId2"/>
              </a:rPr>
              <a:t>https://grafana.com/grafana/dashboards/</a:t>
            </a: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r>
              <a:rPr lang="fr-FR"/>
              <a:t>Mon dashboard :</a:t>
            </a:r>
          </a:p>
          <a:p>
            <a:pPr marL="342900" indent="-342900" algn="l">
              <a:buFontTx/>
              <a:buChar char="-"/>
            </a:pP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273136-86F6-DFE8-9C32-EA73D58B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2069998"/>
            <a:ext cx="5926833" cy="30669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1FAE09-96C9-98A1-804C-89AA4CB81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2069998"/>
            <a:ext cx="5926833" cy="305143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6CC9174B-EEA7-A8C9-9751-830DECEBF384}"/>
              </a:ext>
            </a:extLst>
          </p:cNvPr>
          <p:cNvSpPr txBox="1">
            <a:spLocks/>
          </p:cNvSpPr>
          <p:nvPr/>
        </p:nvSpPr>
        <p:spPr>
          <a:xfrm>
            <a:off x="717891" y="165116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Node-exporter :</a:t>
            </a:r>
          </a:p>
        </p:txBody>
      </p:sp>
      <p:sp>
        <p:nvSpPr>
          <p:cNvPr id="11" name="Sous-titre 4">
            <a:extLst>
              <a:ext uri="{FF2B5EF4-FFF2-40B4-BE49-F238E27FC236}">
                <a16:creationId xmlns:a16="http://schemas.microsoft.com/office/drawing/2014/main" id="{534D0ABE-A4FA-86F4-D7DE-574EDEF61AE3}"/>
              </a:ext>
            </a:extLst>
          </p:cNvPr>
          <p:cNvSpPr txBox="1">
            <a:spLocks/>
          </p:cNvSpPr>
          <p:nvPr/>
        </p:nvSpPr>
        <p:spPr>
          <a:xfrm>
            <a:off x="6749121" y="165116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Postgres-exporter :</a:t>
            </a:r>
          </a:p>
        </p:txBody>
      </p:sp>
    </p:spTree>
    <p:extLst>
      <p:ext uri="{BB962C8B-B14F-4D97-AF65-F5344CB8AC3E}">
        <p14:creationId xmlns:p14="http://schemas.microsoft.com/office/powerpoint/2010/main" val="52948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AA1D-481A-DCAC-E750-9DB6FA60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E36C3-E368-840D-C6BC-E51ACFCC037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3189EAE7-378B-AE0E-E8E4-60358A99A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A/ Quand les DAGs ne tournent pas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BC00B3-5319-45F7-A60B-500A70F1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25445"/>
            <a:ext cx="10911754" cy="48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93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D3F8-3D9F-C79F-61E1-8527C2209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AA3E963-13E8-AD7F-1F7C-9B493CADE60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D760C1A9-99A5-33E6-CAE4-3F2E32FF2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A/ Quand les DAGs ne tournent pas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9CA6DDF-0948-F3FA-79D3-7AD184FD9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25445"/>
            <a:ext cx="10911754" cy="38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0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182F-71B6-4487-0FDF-4B36EB6C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C26C42D-3752-006C-C824-FA5529B3919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37CD1F8C-ED6E-A62F-53A5-DE18C52AE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A/ Quand les DAGs ne tournent pas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4FD47E-FBF7-4EEC-7BE0-EFEF24611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25445"/>
            <a:ext cx="10911754" cy="24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C5287-BF6F-08D4-E9CB-ECC269C0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B3C1C23-868F-4533-DBDB-2825D89B70E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1604CDB8-0AA4-BFDA-DA4D-D9D535944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A/ Quand les DAGs ne tournent pas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465571-11DF-C73C-1216-D8FF0B94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25445"/>
            <a:ext cx="10911754" cy="32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2818-5433-98D8-8A60-9E6770CE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DF7F18C-0DE1-DA61-6A96-80A3E7C0514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36EDC2C-08BD-A2B4-9B4C-7A2F6942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B/ Quand les DAGs tournent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19B49D-10C7-793D-3917-6DCA10F5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17726"/>
            <a:ext cx="10911754" cy="3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43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97-AC19-069C-6413-548C07C3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47BF07B-A4EA-CD16-6E72-6B2D3D75A00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9ADD7B04-8280-3FB1-2BFC-54F585ADD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B/ Quand les DAGs tournent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87D0FB-8F79-47D2-9AC4-ABDBC011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17726"/>
            <a:ext cx="10911754" cy="48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5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E97E-6C75-2D7C-0ECE-25862975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215C574-4573-4684-BFEE-B451E5D8611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D6527124-AF37-5806-48D7-1F8345B7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B/ Quand les DAGs tournent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A348F2-9FD9-84C7-2D51-6D4802F64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17726"/>
            <a:ext cx="10911754" cy="38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6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F57-937D-504F-89F9-38D051A2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3CC1B40-7F6E-F02B-3CF5-69C286934E0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0E106D26-C9B6-12B2-21FC-AE3BB7F5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B/ Quand les DAGs tournent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AB91A4-3019-9DB5-72B9-78AB7C114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17726"/>
            <a:ext cx="10911754" cy="24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B1E4-2E4C-E026-8EA9-88875D46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DB18A371-30B6-3C38-36E0-8E5996AB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4023360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fr-FR" dirty="0"/>
              <a:t>Windows 11 + </a:t>
            </a:r>
            <a:r>
              <a:rPr lang="fr-FR" dirty="0" err="1"/>
              <a:t>WSL2</a:t>
            </a:r>
            <a:r>
              <a:rPr lang="fr-FR" dirty="0"/>
              <a:t> (Ubuntu </a:t>
            </a:r>
            <a:r>
              <a:rPr lang="fr-FR"/>
              <a:t>22.04)</a:t>
            </a:r>
          </a:p>
          <a:p>
            <a:pPr marL="342900" indent="-342900" algn="l">
              <a:buFontTx/>
              <a:buChar char="-"/>
            </a:pPr>
            <a:r>
              <a:rPr lang="fr-FR"/>
              <a:t>Docker </a:t>
            </a:r>
            <a:r>
              <a:rPr lang="fr-FR" dirty="0"/>
              <a:t>CE </a:t>
            </a:r>
            <a:r>
              <a:rPr lang="fr-FR" i="1" dirty="0"/>
              <a:t>(pas Docker Desktop car problème pour faire fonctionner le conteneur </a:t>
            </a:r>
            <a:r>
              <a:rPr lang="fr-FR" i="1" err="1"/>
              <a:t>cAdvisor</a:t>
            </a:r>
            <a:r>
              <a:rPr lang="fr-FR" i="1"/>
              <a:t>)</a:t>
            </a:r>
          </a:p>
          <a:p>
            <a:pPr marL="342900" indent="-342900" algn="l">
              <a:buFontTx/>
              <a:buChar char="-"/>
            </a:pPr>
            <a:r>
              <a:rPr lang="fr-FR"/>
              <a:t>Python 3.12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sz="24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57C72E0-1843-876E-BC59-6A0281242C2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3. Environnement</a:t>
            </a:r>
          </a:p>
        </p:txBody>
      </p:sp>
    </p:spTree>
    <p:extLst>
      <p:ext uri="{BB962C8B-B14F-4D97-AF65-F5344CB8AC3E}">
        <p14:creationId xmlns:p14="http://schemas.microsoft.com/office/powerpoint/2010/main" val="65809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6E11-E80A-2A3A-4FF5-05D0D4B82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591A4C-EFC8-7F92-7F22-85CB9B6B6E2D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6D46EBD-5F6E-8799-ACFA-603AAAB76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08033"/>
            <a:ext cx="9906000" cy="536006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B/ Quand les DAGs tournent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C61875-9B4D-051E-4D98-1146F648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1617727"/>
            <a:ext cx="10911754" cy="32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3A4E9-03CE-B2E4-7130-9EA190CE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5AC0D2BF-5710-B76B-5380-28AC67ED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04734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concret</a:t>
            </a:r>
            <a:r>
              <a:rPr lang="en-US" dirty="0"/>
              <a:t> avec applications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fr-FR"/>
              <a:t>Axes d’amélioration </a:t>
            </a:r>
            <a:r>
              <a:rPr lang="fr-FR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Alert Manager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Github Actions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dirty="0" err="1"/>
              <a:t>Pytest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dirty="0" err="1"/>
              <a:t>Dbt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Merci à </a:t>
            </a:r>
            <a:r>
              <a:rPr lang="fr-FR" b="1"/>
              <a:t>Antoine Fradin</a:t>
            </a:r>
            <a:endParaRPr lang="fr-FR" b="1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E9DB751-6BA2-7A52-AB8D-F0C45B9A16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9. </a:t>
            </a:r>
            <a:r>
              <a:rPr lang="fr-FR" sz="36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481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A565-F59F-B02E-3106-B8E1AE2A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1B23BF0-55B6-9F19-8D68-A7395446FF7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10. Questions</a:t>
            </a:r>
            <a:endParaRPr lang="fr-FR" sz="3600" b="1" u="sng" dirty="0"/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11184105-CD63-0D8C-E267-BD8E03428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04734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Merci pour votre attention.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98609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8B2E-363B-7FCC-371C-035DEBD9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8942B92-953D-879F-1F80-2E004009357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4</a:t>
            </a:r>
            <a:r>
              <a:rPr lang="fr-FR" sz="3600" b="1" u="sng"/>
              <a:t>. Architecture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798064-87F2-231F-9CF3-7D98F9F0B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523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B977-DB4C-8702-6D41-44A0528F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21525A-C516-6E13-35F0-5210DF9E1D5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2618B3-B0C4-144D-25C7-325B95919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6D8E97-5B03-A8E0-98A0-FA487F14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998625"/>
            <a:ext cx="11332465" cy="563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13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27E4-2C43-C724-823D-C2B882E0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0007CEC-A3AE-F85A-2154-12FBF70E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493"/>
            <a:ext cx="12197933" cy="1973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809073B-7AD1-2D88-9096-C46C41D5532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9633B82C-67FA-7227-0C99-8ED97149E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687" y="785302"/>
            <a:ext cx="1069597" cy="426353"/>
          </a:xfrm>
        </p:spPr>
        <p:txBody>
          <a:bodyPr>
            <a:normAutofit/>
          </a:bodyPr>
          <a:lstStyle/>
          <a:p>
            <a:r>
              <a:rPr lang="en-US" sz="2000" b="1"/>
              <a:t>DAG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E7B9C8-0376-7176-4DA6-67A4FDBB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8" y="3078757"/>
            <a:ext cx="10694067" cy="3580737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B040FC7E-FD40-B513-C30A-4AB6F7F3E508}"/>
              </a:ext>
            </a:extLst>
          </p:cNvPr>
          <p:cNvSpPr txBox="1">
            <a:spLocks/>
          </p:cNvSpPr>
          <p:nvPr/>
        </p:nvSpPr>
        <p:spPr>
          <a:xfrm>
            <a:off x="10564937" y="3103043"/>
            <a:ext cx="1069597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DAG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8E253-832F-0DAF-72C9-8E50B77AF036}"/>
              </a:ext>
            </a:extLst>
          </p:cNvPr>
          <p:cNvSpPr/>
          <p:nvPr/>
        </p:nvSpPr>
        <p:spPr>
          <a:xfrm>
            <a:off x="81251" y="1025636"/>
            <a:ext cx="3796709" cy="1738558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D2752-C6B7-1352-9C21-2F072E74943D}"/>
              </a:ext>
            </a:extLst>
          </p:cNvPr>
          <p:cNvSpPr/>
          <p:nvPr/>
        </p:nvSpPr>
        <p:spPr>
          <a:xfrm>
            <a:off x="902537" y="3168558"/>
            <a:ext cx="3438143" cy="123981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A3FEC-7996-61B4-D68D-60191C42A8C0}"/>
              </a:ext>
            </a:extLst>
          </p:cNvPr>
          <p:cNvSpPr/>
          <p:nvPr/>
        </p:nvSpPr>
        <p:spPr>
          <a:xfrm>
            <a:off x="4043363" y="1697494"/>
            <a:ext cx="647670" cy="476599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CF981-3F48-83CF-8EF8-F75666BA3ED1}"/>
              </a:ext>
            </a:extLst>
          </p:cNvPr>
          <p:cNvSpPr/>
          <p:nvPr/>
        </p:nvSpPr>
        <p:spPr>
          <a:xfrm>
            <a:off x="1093903" y="5517266"/>
            <a:ext cx="601247" cy="24536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369D8-5263-FB90-0032-8E71C644F11E}"/>
              </a:ext>
            </a:extLst>
          </p:cNvPr>
          <p:cNvSpPr/>
          <p:nvPr/>
        </p:nvSpPr>
        <p:spPr>
          <a:xfrm>
            <a:off x="1093903" y="5199206"/>
            <a:ext cx="601247" cy="24536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36A7-A1A5-1CE5-895B-04F65B5C5B31}"/>
              </a:ext>
            </a:extLst>
          </p:cNvPr>
          <p:cNvSpPr/>
          <p:nvPr/>
        </p:nvSpPr>
        <p:spPr>
          <a:xfrm>
            <a:off x="4720852" y="1131702"/>
            <a:ext cx="6680158" cy="1475424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C206-52BC-6338-2023-49935D40F7DF}"/>
              </a:ext>
            </a:extLst>
          </p:cNvPr>
          <p:cNvSpPr/>
          <p:nvPr/>
        </p:nvSpPr>
        <p:spPr>
          <a:xfrm>
            <a:off x="9040468" y="4681331"/>
            <a:ext cx="2400298" cy="15065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A7255-ACBB-35CC-2D75-379C06AB251E}"/>
              </a:ext>
            </a:extLst>
          </p:cNvPr>
          <p:cNvSpPr/>
          <p:nvPr/>
        </p:nvSpPr>
        <p:spPr>
          <a:xfrm>
            <a:off x="1093903" y="5827830"/>
            <a:ext cx="601247" cy="24536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F1924-B3C7-5EE2-3BF2-D1D9ABC0F4A2}"/>
              </a:ext>
            </a:extLst>
          </p:cNvPr>
          <p:cNvSpPr/>
          <p:nvPr/>
        </p:nvSpPr>
        <p:spPr>
          <a:xfrm>
            <a:off x="4379609" y="3193153"/>
            <a:ext cx="4621930" cy="3369572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4712E-2543-7F35-903A-FB5B4B9CBBC2}"/>
              </a:ext>
            </a:extLst>
          </p:cNvPr>
          <p:cNvSpPr/>
          <p:nvPr/>
        </p:nvSpPr>
        <p:spPr>
          <a:xfrm>
            <a:off x="1093903" y="6145909"/>
            <a:ext cx="601247" cy="245365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4">
            <a:extLst>
              <a:ext uri="{FF2B5EF4-FFF2-40B4-BE49-F238E27FC236}">
                <a16:creationId xmlns:a16="http://schemas.microsoft.com/office/drawing/2014/main" id="{A7B1AF0F-01B0-8444-CA0C-B7B4EC74B365}"/>
              </a:ext>
            </a:extLst>
          </p:cNvPr>
          <p:cNvSpPr txBox="1">
            <a:spLocks/>
          </p:cNvSpPr>
          <p:nvPr/>
        </p:nvSpPr>
        <p:spPr>
          <a:xfrm>
            <a:off x="1727200" y="5160269"/>
            <a:ext cx="1012445" cy="39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Setup</a:t>
            </a:r>
          </a:p>
        </p:txBody>
      </p:sp>
      <p:sp>
        <p:nvSpPr>
          <p:cNvPr id="18" name="Sous-titre 4">
            <a:extLst>
              <a:ext uri="{FF2B5EF4-FFF2-40B4-BE49-F238E27FC236}">
                <a16:creationId xmlns:a16="http://schemas.microsoft.com/office/drawing/2014/main" id="{67F94D2C-3693-3A37-2324-5C8AA8DDF334}"/>
              </a:ext>
            </a:extLst>
          </p:cNvPr>
          <p:cNvSpPr txBox="1">
            <a:spLocks/>
          </p:cNvSpPr>
          <p:nvPr/>
        </p:nvSpPr>
        <p:spPr>
          <a:xfrm>
            <a:off x="1708515" y="5773005"/>
            <a:ext cx="2374914" cy="42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Transformations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0D2DAF5F-B389-88CB-B176-17D223DBB10C}"/>
              </a:ext>
            </a:extLst>
          </p:cNvPr>
          <p:cNvSpPr txBox="1">
            <a:spLocks/>
          </p:cNvSpPr>
          <p:nvPr/>
        </p:nvSpPr>
        <p:spPr>
          <a:xfrm>
            <a:off x="1708515" y="6078274"/>
            <a:ext cx="1828590" cy="43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Chargement</a:t>
            </a:r>
          </a:p>
        </p:txBody>
      </p:sp>
      <p:sp>
        <p:nvSpPr>
          <p:cNvPr id="20" name="Sous-titre 4">
            <a:extLst>
              <a:ext uri="{FF2B5EF4-FFF2-40B4-BE49-F238E27FC236}">
                <a16:creationId xmlns:a16="http://schemas.microsoft.com/office/drawing/2014/main" id="{4C9CAB36-8ED4-DB58-7C6E-37DD4BE0CC19}"/>
              </a:ext>
            </a:extLst>
          </p:cNvPr>
          <p:cNvSpPr txBox="1">
            <a:spLocks/>
          </p:cNvSpPr>
          <p:nvPr/>
        </p:nvSpPr>
        <p:spPr>
          <a:xfrm>
            <a:off x="1705340" y="5452682"/>
            <a:ext cx="1641383" cy="48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Extraction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E442014-3ADC-F644-22F9-669504DA7811}"/>
              </a:ext>
            </a:extLst>
          </p:cNvPr>
          <p:cNvSpPr/>
          <p:nvPr/>
        </p:nvSpPr>
        <p:spPr>
          <a:xfrm>
            <a:off x="11420446" y="2133452"/>
            <a:ext cx="751234" cy="433033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CFEE715-9D9C-B683-0214-BA133F29699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099736" y="2566485"/>
            <a:ext cx="513522" cy="53655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352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C6C4-AC93-9530-151E-FEA240A2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9B898C0-D3A8-629B-798B-E20973CC78E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8B9F066-D22E-635B-3141-7333EFB0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35" y="1436924"/>
            <a:ext cx="5878609" cy="529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08D18C-2BB2-FB90-E473-14453B55041C}"/>
              </a:ext>
            </a:extLst>
          </p:cNvPr>
          <p:cNvSpPr txBox="1"/>
          <p:nvPr/>
        </p:nvSpPr>
        <p:spPr>
          <a:xfrm>
            <a:off x="165100" y="1436924"/>
            <a:ext cx="356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: tous les jours à 21h30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5E1241A-BE49-57D9-746E-FD944DFA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6" y="1911376"/>
            <a:ext cx="5340388" cy="116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3FFBAF3-B6D4-787C-31E8-F0E600BDA5D0}"/>
              </a:ext>
            </a:extLst>
          </p:cNvPr>
          <p:cNvSpPr txBox="1"/>
          <p:nvPr/>
        </p:nvSpPr>
        <p:spPr>
          <a:xfrm>
            <a:off x="3065940" y="5178150"/>
            <a:ext cx="3568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Durée des DAGs :</a:t>
            </a:r>
          </a:p>
          <a:p>
            <a:r>
              <a:rPr lang="fr-FR"/>
              <a:t>   10-15 minutes pour `DAG 1`</a:t>
            </a:r>
          </a:p>
          <a:p>
            <a:r>
              <a:rPr lang="fr-FR"/>
              <a:t>   5-10 minutes pour `DAG 2`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110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7200</TotalTime>
  <Words>730</Words>
  <Application>Microsoft Office PowerPoint</Application>
  <PresentationFormat>Grand écran</PresentationFormat>
  <Paragraphs>130</Paragraphs>
  <Slides>52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Thème Office</vt:lpstr>
      <vt:lpstr>Projet Data Engineer  « Etude de marché (de la data) en France »</vt:lpstr>
      <vt:lpstr>Présentation PowerPoint</vt:lpstr>
      <vt:lpstr>Présentation PowerPoint</vt:lpstr>
      <vt:lpstr>2. Diagramme UML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Foo Bar</dc:creator>
  <cp:lastModifiedBy>Foo Bar</cp:lastModifiedBy>
  <cp:revision>46</cp:revision>
  <dcterms:created xsi:type="dcterms:W3CDTF">2025-07-15T21:00:24Z</dcterms:created>
  <dcterms:modified xsi:type="dcterms:W3CDTF">2025-07-27T02:07:11Z</dcterms:modified>
</cp:coreProperties>
</file>